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8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3A57D4-A871-4740-87B4-715D86B09492}" v="1" dt="2021-12-11T18:52:17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0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E5EE4-AE74-4E74-A7D1-A1872FA813A1}" type="datetimeFigureOut">
              <a:rPr lang="sv-SE" smtClean="0"/>
              <a:t>2021-12-11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64EEE-50C8-46BB-98C6-BACA1220857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902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sjunde av Hildas och Samuels barn.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4EEE-50C8-46BB-98C6-BACA12208576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9463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David  nyligen pensionerad utanför radhuset i Skövde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4EEE-50C8-46BB-98C6-BACA1220857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3903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Hilda Melin f Stenborg (1861-1945)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4EEE-50C8-46BB-98C6-BACA1220857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7402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David ca ett år i Hildas famn tillsammans med hela familjen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4EEE-50C8-46BB-98C6-BACA1220857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0721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Utsnitt ur föregående bild: David ca ett år, Elinor ca tre, Hilda  ca 39 år.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4EEE-50C8-46BB-98C6-BACA1220857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8423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David i samspråk - en typisk vardagssituation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4EEE-50C8-46BB-98C6-BACA12208576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435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På verandan sommaren 1966 inför pensionering och flyttning till Skövde. Kerstins sista sommar.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64EEE-50C8-46BB-98C6-BACA12208576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23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1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04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17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00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05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17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3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08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15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620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713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12/11/2021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5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59EA1-D4C7-4366-8AE7-D0584F012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4870" b="13903"/>
          <a:stretch/>
        </p:blipFill>
        <p:spPr>
          <a:xfrm>
            <a:off x="1" y="10"/>
            <a:ext cx="12192000" cy="685799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D92A843-3FA1-4DFF-99F6-47FA457D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014761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60000"/>
                </a:schemeClr>
              </a:gs>
              <a:gs pos="0">
                <a:schemeClr val="accent2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042FF0D-77B2-4E18-A299-55F5A06DB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159" y="1377146"/>
            <a:ext cx="3672965" cy="3626217"/>
          </a:xfrm>
        </p:spPr>
        <p:txBody>
          <a:bodyPr anchor="b">
            <a:normAutofit/>
          </a:bodyPr>
          <a:lstStyle/>
          <a:p>
            <a:pPr algn="r"/>
            <a:br>
              <a:rPr lang="sv-SE" sz="4500">
                <a:solidFill>
                  <a:schemeClr val="bg1"/>
                </a:solidFill>
              </a:rPr>
            </a:br>
            <a:r>
              <a:rPr lang="sv-SE" sz="4500">
                <a:solidFill>
                  <a:schemeClr val="bg1"/>
                </a:solidFill>
              </a:rPr>
              <a:t>   David Melin (1899-1983)</a:t>
            </a:r>
            <a:br>
              <a:rPr lang="sv-SE" sz="4500">
                <a:solidFill>
                  <a:schemeClr val="bg1"/>
                </a:solidFill>
              </a:rPr>
            </a:br>
            <a:endParaRPr lang="sv-SE" sz="4500">
              <a:solidFill>
                <a:schemeClr val="bg1"/>
              </a:solidFill>
            </a:endParaRPr>
          </a:p>
        </p:txBody>
      </p:sp>
      <p:sp>
        <p:nvSpPr>
          <p:cNvPr id="22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6" y="81500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6" y="104429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04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Olof Andersson och David, konfirmationskamrater, vänner hela livet.">
            <a:extLst>
              <a:ext uri="{FF2B5EF4-FFF2-40B4-BE49-F238E27FC236}">
                <a16:creationId xmlns:a16="http://schemas.microsoft.com/office/drawing/2014/main" id="{AF4F8C0E-92D7-4EE7-A05E-000872006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r="21502" b="-1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8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person, grupp, står, stående&#10;&#10;Automatiskt genererad beskrivning">
            <a:extLst>
              <a:ext uri="{FF2B5EF4-FFF2-40B4-BE49-F238E27FC236}">
                <a16:creationId xmlns:a16="http://schemas.microsoft.com/office/drawing/2014/main" id="{FE265376-7F4C-48A4-8113-5A31963A9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b="5935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4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3FF3916-034F-48A6-8E33-1214356CB88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68" y="42671"/>
            <a:ext cx="4355432" cy="69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47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s studentexamen 1918&#10;">
            <a:extLst>
              <a:ext uri="{FF2B5EF4-FFF2-40B4-BE49-F238E27FC236}">
                <a16:creationId xmlns:a16="http://schemas.microsoft.com/office/drawing/2014/main" id="{CF6215E2-BC78-478F-B08A-5B74900AF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" b="34255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student&#10;">
            <a:extLst>
              <a:ext uri="{FF2B5EF4-FFF2-40B4-BE49-F238E27FC236}">
                <a16:creationId xmlns:a16="http://schemas.microsoft.com/office/drawing/2014/main" id="{B6D3EF48-E650-4A59-A17B-C1F5F0B70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8" b="44778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83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nyprästvigd 1925&#10;">
            <a:extLst>
              <a:ext uri="{FF2B5EF4-FFF2-40B4-BE49-F238E27FC236}">
                <a16:creationId xmlns:a16="http://schemas.microsoft.com/office/drawing/2014/main" id="{9446F350-E066-47FC-A383-7601C67652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b="24059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7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På väg med båt för att göra visit hos ryttmästare Sager">
            <a:extLst>
              <a:ext uri="{FF2B5EF4-FFF2-40B4-BE49-F238E27FC236}">
                <a16:creationId xmlns:a16="http://schemas.microsoft.com/office/drawing/2014/main" id="{EA73E2B2-74B7-4E65-96EA-A95ABB0E14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" r="-1" b="24877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30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Kerstin Janson, nyförlovad 1932.">
            <a:extLst>
              <a:ext uri="{FF2B5EF4-FFF2-40B4-BE49-F238E27FC236}">
                <a16:creationId xmlns:a16="http://schemas.microsoft.com/office/drawing/2014/main" id="{B672D715-C8A4-4634-9246-494E171EC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2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15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Brudparet Kerstin o David 1933">
            <a:extLst>
              <a:ext uri="{FF2B5EF4-FFF2-40B4-BE49-F238E27FC236}">
                <a16:creationId xmlns:a16="http://schemas.microsoft.com/office/drawing/2014/main" id="{697F1AA4-471C-4E31-8B34-E66EEFA3D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197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Kerstin och Davids bröllop i Göteborg 1933. ">
            <a:extLst>
              <a:ext uri="{FF2B5EF4-FFF2-40B4-BE49-F238E27FC236}">
                <a16:creationId xmlns:a16="http://schemas.microsoft.com/office/drawing/2014/main" id="{960AE739-1B7D-48F0-9E2F-45BC5C746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8" b="6877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8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utomhus, har på sig, svart&#10;&#10;Automatiskt genererad beskrivning">
            <a:extLst>
              <a:ext uri="{FF2B5EF4-FFF2-40B4-BE49-F238E27FC236}">
                <a16:creationId xmlns:a16="http://schemas.microsoft.com/office/drawing/2014/main" id="{4F74BC77-D620-44A7-AA02-2716D1A8D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57" y="123121"/>
            <a:ext cx="11130643" cy="673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39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Ragnhild nyfödd 1937 tillsammans med pappa David, Elisabet och mamma Kerstin på trappan till Nykyrke prästgård.">
            <a:extLst>
              <a:ext uri="{FF2B5EF4-FFF2-40B4-BE49-F238E27FC236}">
                <a16:creationId xmlns:a16="http://schemas.microsoft.com/office/drawing/2014/main" id="{E349F989-6F0C-4938-A2F2-6AE268609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519"/>
          <a:stretch/>
        </p:blipFill>
        <p:spPr>
          <a:xfrm>
            <a:off x="1553404" y="328598"/>
            <a:ext cx="10638597" cy="6529402"/>
          </a:xfrm>
          <a:custGeom>
            <a:avLst/>
            <a:gdLst/>
            <a:ahLst/>
            <a:cxnLst/>
            <a:rect l="l" t="t" r="r" b="b"/>
            <a:pathLst>
              <a:path w="10638597" h="6529402">
                <a:moveTo>
                  <a:pt x="5871233" y="0"/>
                </a:moveTo>
                <a:cubicBezTo>
                  <a:pt x="7796522" y="0"/>
                  <a:pt x="9505369" y="926699"/>
                  <a:pt x="10576060" y="2358381"/>
                </a:cubicBezTo>
                <a:lnTo>
                  <a:pt x="10638597" y="2446324"/>
                </a:lnTo>
                <a:lnTo>
                  <a:pt x="10638597" y="6529402"/>
                </a:lnTo>
                <a:lnTo>
                  <a:pt x="37666" y="6529402"/>
                </a:lnTo>
                <a:lnTo>
                  <a:pt x="30313" y="6471533"/>
                </a:lnTo>
                <a:cubicBezTo>
                  <a:pt x="10268" y="6274159"/>
                  <a:pt x="0" y="6073895"/>
                  <a:pt x="0" y="5871233"/>
                </a:cubicBezTo>
                <a:cubicBezTo>
                  <a:pt x="0" y="2628641"/>
                  <a:pt x="2628641" y="0"/>
                  <a:pt x="5871233" y="0"/>
                </a:cubicBezTo>
                <a:close/>
              </a:path>
            </a:pathLst>
          </a:custGeom>
        </p:spPr>
      </p:pic>
      <p:sp>
        <p:nvSpPr>
          <p:cNvPr id="10" name="Graphic 11">
            <a:extLst>
              <a:ext uri="{FF2B5EF4-FFF2-40B4-BE49-F238E27FC236}">
                <a16:creationId xmlns:a16="http://schemas.microsoft.com/office/drawing/2014/main" id="{A15B4AF2-7DAE-40C8-9E39-60FDA9FF5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5869" y="397144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10">
            <a:extLst>
              <a:ext uri="{FF2B5EF4-FFF2-40B4-BE49-F238E27FC236}">
                <a16:creationId xmlns:a16="http://schemas.microsoft.com/office/drawing/2014/main" id="{881BB4AC-54B2-44AE-BC84-8439DE21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5281" y="141929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5830BCB-5239-43C5-8BFD-DAD3674F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233" y="5057868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7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med Elisabet, Sverker och Ragnhild, ca 1938&#10;">
            <a:extLst>
              <a:ext uri="{FF2B5EF4-FFF2-40B4-BE49-F238E27FC236}">
                <a16:creationId xmlns:a16="http://schemas.microsoft.com/office/drawing/2014/main" id="{CF154D6C-8D7F-4648-BE4A-DE7681CD3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073"/>
          <a:stretch/>
        </p:blipFill>
        <p:spPr>
          <a:xfrm>
            <a:off x="1553404" y="328598"/>
            <a:ext cx="10638597" cy="6529402"/>
          </a:xfrm>
          <a:custGeom>
            <a:avLst/>
            <a:gdLst/>
            <a:ahLst/>
            <a:cxnLst/>
            <a:rect l="l" t="t" r="r" b="b"/>
            <a:pathLst>
              <a:path w="10638597" h="6529402">
                <a:moveTo>
                  <a:pt x="5871233" y="0"/>
                </a:moveTo>
                <a:cubicBezTo>
                  <a:pt x="7796522" y="0"/>
                  <a:pt x="9505369" y="926699"/>
                  <a:pt x="10576060" y="2358381"/>
                </a:cubicBezTo>
                <a:lnTo>
                  <a:pt x="10638597" y="2446324"/>
                </a:lnTo>
                <a:lnTo>
                  <a:pt x="10638597" y="6529402"/>
                </a:lnTo>
                <a:lnTo>
                  <a:pt x="37666" y="6529402"/>
                </a:lnTo>
                <a:lnTo>
                  <a:pt x="30313" y="6471533"/>
                </a:lnTo>
                <a:cubicBezTo>
                  <a:pt x="10268" y="6274159"/>
                  <a:pt x="0" y="6073895"/>
                  <a:pt x="0" y="5871233"/>
                </a:cubicBezTo>
                <a:cubicBezTo>
                  <a:pt x="0" y="2628641"/>
                  <a:pt x="2628641" y="0"/>
                  <a:pt x="5871233" y="0"/>
                </a:cubicBezTo>
                <a:close/>
              </a:path>
            </a:pathLst>
          </a:custGeom>
        </p:spPr>
      </p:pic>
      <p:sp>
        <p:nvSpPr>
          <p:cNvPr id="10" name="Graphic 11">
            <a:extLst>
              <a:ext uri="{FF2B5EF4-FFF2-40B4-BE49-F238E27FC236}">
                <a16:creationId xmlns:a16="http://schemas.microsoft.com/office/drawing/2014/main" id="{A15B4AF2-7DAE-40C8-9E39-60FDA9FF5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5869" y="397144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10">
            <a:extLst>
              <a:ext uri="{FF2B5EF4-FFF2-40B4-BE49-F238E27FC236}">
                <a16:creationId xmlns:a16="http://schemas.microsoft.com/office/drawing/2014/main" id="{881BB4AC-54B2-44AE-BC84-8439DE21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5281" y="141929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35830BCB-5239-43C5-8BFD-DAD3674F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233" y="5057868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04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Tibro prästgård (1939-1966)">
            <a:extLst>
              <a:ext uri="{FF2B5EF4-FFF2-40B4-BE49-F238E27FC236}">
                <a16:creationId xmlns:a16="http://schemas.microsoft.com/office/drawing/2014/main" id="{0E425428-A1E7-4315-8DD5-28CC139CE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" b="11817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22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lisabet efter att hon haft engelska sjukan. (notera rullstolen)">
            <a:extLst>
              <a:ext uri="{FF2B5EF4-FFF2-40B4-BE49-F238E27FC236}">
                <a16:creationId xmlns:a16="http://schemas.microsoft.com/office/drawing/2014/main" id="{20202EE1-69FD-4C58-A184-BCA4D5D13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7" r="-1" b="38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13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i samspråk - en typisk vardagssituation">
            <a:extLst>
              <a:ext uri="{FF2B5EF4-FFF2-40B4-BE49-F238E27FC236}">
                <a16:creationId xmlns:a16="http://schemas.microsoft.com/office/drawing/2014/main" id="{426172A2-4E81-4351-A09B-814BA30D21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" r="-2" b="13754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5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Ragnhilds konfirmation sommaren &#10;1951">
            <a:extLst>
              <a:ext uri="{FF2B5EF4-FFF2-40B4-BE49-F238E27FC236}">
                <a16:creationId xmlns:a16="http://schemas.microsoft.com/office/drawing/2014/main" id="{04785B3D-EAFC-4AAC-A3BD-187A68354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r="2121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56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Vid altaret i prästgården. Här vigdes många brudpar.&#10;">
            <a:extLst>
              <a:ext uri="{FF2B5EF4-FFF2-40B4-BE49-F238E27FC236}">
                <a16:creationId xmlns:a16="http://schemas.microsoft.com/office/drawing/2014/main" id="{0BE2C0D8-143E-4327-9549-FC817153E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 r="2" b="35619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68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Pastorsexpeditionen låg i prästgården.">
            <a:extLst>
              <a:ext uri="{FF2B5EF4-FFF2-40B4-BE49-F238E27FC236}">
                <a16:creationId xmlns:a16="http://schemas.microsoft.com/office/drawing/2014/main" id="{25D08D3D-54EC-4FBD-B8DE-6C017B22E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4" b="2720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58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sjunger ackompanjerad av Kerstin">
            <a:extLst>
              <a:ext uri="{FF2B5EF4-FFF2-40B4-BE49-F238E27FC236}">
                <a16:creationId xmlns:a16="http://schemas.microsoft.com/office/drawing/2014/main" id="{C45E473B-33F3-4056-BBE7-54A2B52BD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4" r="-1" b="-1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64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Olle, David och Ruben (1965)">
            <a:extLst>
              <a:ext uri="{FF2B5EF4-FFF2-40B4-BE49-F238E27FC236}">
                <a16:creationId xmlns:a16="http://schemas.microsoft.com/office/drawing/2014/main" id="{F3BF66BE-1CAE-49C9-B44F-B2336546D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6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ext, vägg, person, person&#10;&#10;Automatiskt genererad beskrivning">
            <a:extLst>
              <a:ext uri="{FF2B5EF4-FFF2-40B4-BE49-F238E27FC236}">
                <a16:creationId xmlns:a16="http://schemas.microsoft.com/office/drawing/2014/main" id="{CBD1F4E7-3957-4A56-A127-CF7B03A8A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 b="246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21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i Humlekärr, Lyse, det älskade sommarparadiset.">
            <a:extLst>
              <a:ext uri="{FF2B5EF4-FFF2-40B4-BE49-F238E27FC236}">
                <a16:creationId xmlns:a16="http://schemas.microsoft.com/office/drawing/2014/main" id="{72522CF9-D4FC-45EB-9E9F-AB484A2F0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17773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33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På verandan sommaren 1966 inför pensionering och flyttning till Skövde. Kerstins sista sommar. ">
            <a:extLst>
              <a:ext uri="{FF2B5EF4-FFF2-40B4-BE49-F238E27FC236}">
                <a16:creationId xmlns:a16="http://schemas.microsoft.com/office/drawing/2014/main" id="{E0A4F2EF-9A7B-40A8-A68F-FF455D8AE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r="1" b="1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1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o Ruben sjunger gluntar.">
            <a:extLst>
              <a:ext uri="{FF2B5EF4-FFF2-40B4-BE49-F238E27FC236}">
                <a16:creationId xmlns:a16="http://schemas.microsoft.com/office/drawing/2014/main" id="{790FD36F-B242-4ACC-93ED-1193E2FC6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3500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3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, Mikael och Karin (Randhem)">
            <a:extLst>
              <a:ext uri="{FF2B5EF4-FFF2-40B4-BE49-F238E27FC236}">
                <a16:creationId xmlns:a16="http://schemas.microsoft.com/office/drawing/2014/main" id="{0469E99A-14C4-4FDD-8AC2-FE05461D3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4"/>
          <a:stretch/>
        </p:blipFill>
        <p:spPr>
          <a:xfrm>
            <a:off x="2212066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67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Annika, David och Sara på Kålland">
            <a:extLst>
              <a:ext uri="{FF2B5EF4-FFF2-40B4-BE49-F238E27FC236}">
                <a16:creationId xmlns:a16="http://schemas.microsoft.com/office/drawing/2014/main" id="{6E9840FC-46A4-46D6-A5BD-64303C37B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006"/>
          <a:stretch/>
        </p:blipFill>
        <p:spPr>
          <a:xfrm>
            <a:off x="1553404" y="328598"/>
            <a:ext cx="10638597" cy="6529402"/>
          </a:xfrm>
          <a:custGeom>
            <a:avLst/>
            <a:gdLst/>
            <a:ahLst/>
            <a:cxnLst/>
            <a:rect l="l" t="t" r="r" b="b"/>
            <a:pathLst>
              <a:path w="10638597" h="6529402">
                <a:moveTo>
                  <a:pt x="5871233" y="0"/>
                </a:moveTo>
                <a:cubicBezTo>
                  <a:pt x="7796522" y="0"/>
                  <a:pt x="9505369" y="926699"/>
                  <a:pt x="10576060" y="2358381"/>
                </a:cubicBezTo>
                <a:lnTo>
                  <a:pt x="10638597" y="2446324"/>
                </a:lnTo>
                <a:lnTo>
                  <a:pt x="10638597" y="6529402"/>
                </a:lnTo>
                <a:lnTo>
                  <a:pt x="37666" y="6529402"/>
                </a:lnTo>
                <a:lnTo>
                  <a:pt x="30313" y="6471533"/>
                </a:lnTo>
                <a:cubicBezTo>
                  <a:pt x="10268" y="6274159"/>
                  <a:pt x="0" y="6073895"/>
                  <a:pt x="0" y="5871233"/>
                </a:cubicBezTo>
                <a:cubicBezTo>
                  <a:pt x="0" y="2628641"/>
                  <a:pt x="2628641" y="0"/>
                  <a:pt x="5871233" y="0"/>
                </a:cubicBezTo>
                <a:close/>
              </a:path>
            </a:pathLst>
          </a:custGeom>
        </p:spPr>
      </p:pic>
      <p:sp>
        <p:nvSpPr>
          <p:cNvPr id="21" name="Graphic 11">
            <a:extLst>
              <a:ext uri="{FF2B5EF4-FFF2-40B4-BE49-F238E27FC236}">
                <a16:creationId xmlns:a16="http://schemas.microsoft.com/office/drawing/2014/main" id="{A15B4AF2-7DAE-40C8-9E39-60FDA9FF5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05869" y="397144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0">
            <a:extLst>
              <a:ext uri="{FF2B5EF4-FFF2-40B4-BE49-F238E27FC236}">
                <a16:creationId xmlns:a16="http://schemas.microsoft.com/office/drawing/2014/main" id="{881BB4AC-54B2-44AE-BC84-8439DE21B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5281" y="141929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35830BCB-5239-43C5-8BFD-DAD3674F6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233" y="5057868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97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Annika, David och Jakob, ca 1977">
            <a:extLst>
              <a:ext uri="{FF2B5EF4-FFF2-40B4-BE49-F238E27FC236}">
                <a16:creationId xmlns:a16="http://schemas.microsoft.com/office/drawing/2014/main" id="{D4F564BE-FC20-49AC-9A93-5D017D451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92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räd, utomhus, person, gräs&#10;&#10;Automatiskt genererad beskrivning">
            <a:extLst>
              <a:ext uri="{FF2B5EF4-FFF2-40B4-BE49-F238E27FC236}">
                <a16:creationId xmlns:a16="http://schemas.microsoft.com/office/drawing/2014/main" id="{B29B4C09-5E89-499D-B980-D55BB04E1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 b="13135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23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text, person, kläder, person&#10;&#10;Automatiskt genererad beskrivning">
            <a:extLst>
              <a:ext uri="{FF2B5EF4-FFF2-40B4-BE49-F238E27FC236}">
                <a16:creationId xmlns:a16="http://schemas.microsoft.com/office/drawing/2014/main" id="{CCE1C727-BDCF-4C64-87C4-76102F848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5" r="-1" b="3454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huvudbonad, hatt, har på sig&#10;&#10;Automatiskt genererad beskrivning">
            <a:extLst>
              <a:ext uri="{FF2B5EF4-FFF2-40B4-BE49-F238E27FC236}">
                <a16:creationId xmlns:a16="http://schemas.microsoft.com/office/drawing/2014/main" id="{90F3E3FA-7ADC-44C9-BDA0-A657166F4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96" y="2898648"/>
            <a:ext cx="902208" cy="1060704"/>
          </a:xfrm>
          <a:prstGeom prst="rect">
            <a:avLst/>
          </a:prstGeom>
        </p:spPr>
      </p:pic>
      <p:pic>
        <p:nvPicPr>
          <p:cNvPr id="5" name="Bildobjekt 4" descr="En bild som visar utomhus, huvudbonad, hatt, har på sig&#10;&#10;Automatiskt genererad beskrivning">
            <a:extLst>
              <a:ext uri="{FF2B5EF4-FFF2-40B4-BE49-F238E27FC236}">
                <a16:creationId xmlns:a16="http://schemas.microsoft.com/office/drawing/2014/main" id="{B6930112-2CB7-40EF-833C-D3EFC10AC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41" y="-67057"/>
            <a:ext cx="5890279" cy="69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20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person, utomhus, person, har på sig&#10;&#10;Automatiskt genererad beskrivning">
            <a:extLst>
              <a:ext uri="{FF2B5EF4-FFF2-40B4-BE49-F238E27FC236}">
                <a16:creationId xmlns:a16="http://schemas.microsoft.com/office/drawing/2014/main" id="{D03D59F3-651E-40E3-9CEF-803C5A3EB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1" r="2" b="18112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6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ca ett åt i famnen på Hilda&#10;">
            <a:extLst>
              <a:ext uri="{FF2B5EF4-FFF2-40B4-BE49-F238E27FC236}">
                <a16:creationId xmlns:a16="http://schemas.microsoft.com/office/drawing/2014/main" id="{DE14A77A-C928-4C36-9BA0-B521D9D19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6" b="27603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63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person, person, utomhus, militäruniform&#10;&#10;Automatiskt genererad beskrivning">
            <a:extLst>
              <a:ext uri="{FF2B5EF4-FFF2-40B4-BE49-F238E27FC236}">
                <a16:creationId xmlns:a16="http://schemas.microsoft.com/office/drawing/2014/main" id="{803A7566-08C3-4EF6-ABCC-B50AFB14C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8" r="-2" b="21693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1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utomhus, person, huvudbonad, har på sig&#10;&#10;Automatiskt genererad beskrivning">
            <a:extLst>
              <a:ext uri="{FF2B5EF4-FFF2-40B4-BE49-F238E27FC236}">
                <a16:creationId xmlns:a16="http://schemas.microsoft.com/office/drawing/2014/main" id="{F7ADB3B1-3290-45BE-AEA3-D6B148835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6" r="1" b="12974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8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Melin (1899-1983)">
            <a:extLst>
              <a:ext uri="{FF2B5EF4-FFF2-40B4-BE49-F238E27FC236}">
                <a16:creationId xmlns:a16="http://schemas.microsoft.com/office/drawing/2014/main" id="{ED78E0FD-0E3F-4F9B-B7D9-9516D9321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2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80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Utsnitt av föregående: Ellinor o David i Hildas famn&#10;">
            <a:extLst>
              <a:ext uri="{FF2B5EF4-FFF2-40B4-BE49-F238E27FC236}">
                <a16:creationId xmlns:a16="http://schemas.microsoft.com/office/drawing/2014/main" id="{1D9F0487-5825-475F-AB38-D3B476E005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702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91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Femiljen Melin, ca 1910">
            <a:extLst>
              <a:ext uri="{FF2B5EF4-FFF2-40B4-BE49-F238E27FC236}">
                <a16:creationId xmlns:a16="http://schemas.microsoft.com/office/drawing/2014/main" id="{74EBD6B5-43C8-414C-A7A6-B5D0F2023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r="11439" b="-2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1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David ca 11 år">
            <a:extLst>
              <a:ext uri="{FF2B5EF4-FFF2-40B4-BE49-F238E27FC236}">
                <a16:creationId xmlns:a16="http://schemas.microsoft.com/office/drawing/2014/main" id="{EDC7593A-5DBE-4C7C-A163-C23375BF5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1" r="-1" b="31040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5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Läroverket i Skara, ca 1910, David andra fr vänster&#10;">
            <a:extLst>
              <a:ext uri="{FF2B5EF4-FFF2-40B4-BE49-F238E27FC236}">
                <a16:creationId xmlns:a16="http://schemas.microsoft.com/office/drawing/2014/main" id="{D0B119B4-0F81-4643-95B1-48BF0336D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Utsnitt av föregående, David ca 1910&#10;">
            <a:extLst>
              <a:ext uri="{FF2B5EF4-FFF2-40B4-BE49-F238E27FC236}">
                <a16:creationId xmlns:a16="http://schemas.microsoft.com/office/drawing/2014/main" id="{71B706D1-2608-4BF2-BC95-3A91C91ED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" r="2" b="27949"/>
          <a:stretch/>
        </p:blipFill>
        <p:spPr>
          <a:xfrm>
            <a:off x="2120557" y="10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3960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89</Words>
  <Application>Microsoft Office PowerPoint</Application>
  <PresentationFormat>Bredbild</PresentationFormat>
  <Paragraphs>15</Paragraphs>
  <Slides>42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42</vt:i4>
      </vt:variant>
    </vt:vector>
  </HeadingPairs>
  <TitlesOfParts>
    <vt:vector size="46" baseType="lpstr">
      <vt:lpstr>Arial</vt:lpstr>
      <vt:lpstr>Calibri</vt:lpstr>
      <vt:lpstr>Gill Sans Nova</vt:lpstr>
      <vt:lpstr>GradientVTI</vt:lpstr>
      <vt:lpstr>    David Melin (1899-1983)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Melin (1899-1983)</dc:title>
  <dc:creator>Agneta o Ingemar Melin</dc:creator>
  <cp:lastModifiedBy>Agneta o Ingemar Melin</cp:lastModifiedBy>
  <cp:revision>2</cp:revision>
  <dcterms:created xsi:type="dcterms:W3CDTF">2021-12-08T16:24:21Z</dcterms:created>
  <dcterms:modified xsi:type="dcterms:W3CDTF">2021-12-11T18:54:57Z</dcterms:modified>
</cp:coreProperties>
</file>